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2" r:id="rId2"/>
  </p:sldIdLst>
  <p:sldSz cx="32404050" cy="432054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9900"/>
    <a:srgbClr val="CCFFFF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-1422" y="1848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0606265D-E67F-4982-B0C8-15D4D1E941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76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EF1B-AC48-4F23-9B6E-76089BCBE1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48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1DF2-BFF1-431C-8256-84DDE113AC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9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3088600" y="3840163"/>
            <a:ext cx="6884988" cy="345646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430463" y="3840163"/>
            <a:ext cx="20505737" cy="345646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3921C-6D15-4EC8-AA83-12CCEE37FE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09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39147-D0DA-4E2F-A357-FCD2424ACA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9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B4E6-96AE-4CB3-80BF-56D85A1FA0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62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30463" y="12482513"/>
            <a:ext cx="13695362" cy="2592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78225" y="12482513"/>
            <a:ext cx="13695363" cy="2592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FB22-320E-46DE-8378-D03D221ED2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12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DDDE9-BE82-457F-ADF6-D10A301197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6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5027F-085A-452B-A9B0-9A64A5304C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88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artouche_petit_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7982525"/>
            <a:ext cx="323913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grlogo_blanc_gran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62"/>
          <a:stretch>
            <a:fillRect/>
          </a:stretch>
        </p:blipFill>
        <p:spPr bwMode="auto">
          <a:xfrm>
            <a:off x="21463000" y="41363900"/>
            <a:ext cx="57165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54C463-3AAE-45AC-9C7B-953157233A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23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5F03-5361-4AA1-A62C-B6DBFE6384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14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62AA-7FD0-4081-A2CB-9FF9A843B9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23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840163"/>
            <a:ext cx="27543125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228600" rIns="457200" bIns="22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2482513"/>
            <a:ext cx="27543125" cy="259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228600" rIns="457200" bIns="22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9365238"/>
            <a:ext cx="67500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228600" rIns="457200" bIns="228600" numCol="1" anchor="t" anchorCtr="0" compatLnSpc="1">
            <a:prstTxWarp prst="textNoShape">
              <a:avLst/>
            </a:prstTxWarp>
          </a:bodyPr>
          <a:lstStyle>
            <a:lvl1pPr defTabSz="4572000">
              <a:defRPr sz="70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228600" rIns="457200" bIns="228600" numCol="1" anchor="t" anchorCtr="0" compatLnSpc="1">
            <a:prstTxWarp prst="textNoShape">
              <a:avLst/>
            </a:prstTxWarp>
          </a:bodyPr>
          <a:lstStyle>
            <a:lvl1pPr algn="ctr" defTabSz="4572000">
              <a:defRPr sz="70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65238"/>
            <a:ext cx="67500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228600" rIns="457200" bIns="228600" numCol="1" anchor="t" anchorCtr="0" compatLnSpc="1">
            <a:prstTxWarp prst="textNoShape">
              <a:avLst/>
            </a:prstTxWarp>
          </a:bodyPr>
          <a:lstStyle>
            <a:lvl1pPr algn="r" defTabSz="4572000">
              <a:defRPr sz="7000" smtClean="0"/>
            </a:lvl1pPr>
          </a:lstStyle>
          <a:p>
            <a:pPr>
              <a:defRPr/>
            </a:pPr>
            <a:fld id="{492CE892-920B-4A55-8DFD-7265ECA131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0" rtl="0" eaLnBrk="0" fontAlgn="base" hangingPunct="0">
        <a:spcBef>
          <a:spcPct val="0"/>
        </a:spcBef>
        <a:spcAft>
          <a:spcPct val="0"/>
        </a:spcAft>
        <a:defRPr sz="22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572000" rtl="0" eaLnBrk="0" fontAlgn="base" hangingPunct="0">
        <a:spcBef>
          <a:spcPct val="0"/>
        </a:spcBef>
        <a:spcAft>
          <a:spcPct val="0"/>
        </a:spcAft>
        <a:defRPr sz="22000">
          <a:solidFill>
            <a:schemeClr val="tx2"/>
          </a:solidFill>
          <a:latin typeface="Times New Roman" pitchFamily="18" charset="0"/>
        </a:defRPr>
      </a:lvl2pPr>
      <a:lvl3pPr algn="ctr" defTabSz="4572000" rtl="0" eaLnBrk="0" fontAlgn="base" hangingPunct="0">
        <a:spcBef>
          <a:spcPct val="0"/>
        </a:spcBef>
        <a:spcAft>
          <a:spcPct val="0"/>
        </a:spcAft>
        <a:defRPr sz="22000">
          <a:solidFill>
            <a:schemeClr val="tx2"/>
          </a:solidFill>
          <a:latin typeface="Times New Roman" pitchFamily="18" charset="0"/>
        </a:defRPr>
      </a:lvl3pPr>
      <a:lvl4pPr algn="ctr" defTabSz="4572000" rtl="0" eaLnBrk="0" fontAlgn="base" hangingPunct="0">
        <a:spcBef>
          <a:spcPct val="0"/>
        </a:spcBef>
        <a:spcAft>
          <a:spcPct val="0"/>
        </a:spcAft>
        <a:defRPr sz="22000">
          <a:solidFill>
            <a:schemeClr val="tx2"/>
          </a:solidFill>
          <a:latin typeface="Times New Roman" pitchFamily="18" charset="0"/>
        </a:defRPr>
      </a:lvl4pPr>
      <a:lvl5pPr algn="ctr" defTabSz="4572000" rtl="0" eaLnBrk="0" fontAlgn="base" hangingPunct="0">
        <a:spcBef>
          <a:spcPct val="0"/>
        </a:spcBef>
        <a:spcAft>
          <a:spcPct val="0"/>
        </a:spcAft>
        <a:defRPr sz="22000">
          <a:solidFill>
            <a:schemeClr val="tx2"/>
          </a:solidFill>
          <a:latin typeface="Times New Roman" pitchFamily="18" charset="0"/>
        </a:defRPr>
      </a:lvl5pPr>
      <a:lvl6pPr marL="457200" algn="ctr" defTabSz="4572000" rtl="0" fontAlgn="base">
        <a:spcBef>
          <a:spcPct val="0"/>
        </a:spcBef>
        <a:spcAft>
          <a:spcPct val="0"/>
        </a:spcAft>
        <a:defRPr sz="22000">
          <a:solidFill>
            <a:schemeClr val="tx2"/>
          </a:solidFill>
          <a:latin typeface="Times New Roman" pitchFamily="18" charset="0"/>
        </a:defRPr>
      </a:lvl6pPr>
      <a:lvl7pPr marL="914400" algn="ctr" defTabSz="4572000" rtl="0" fontAlgn="base">
        <a:spcBef>
          <a:spcPct val="0"/>
        </a:spcBef>
        <a:spcAft>
          <a:spcPct val="0"/>
        </a:spcAft>
        <a:defRPr sz="22000">
          <a:solidFill>
            <a:schemeClr val="tx2"/>
          </a:solidFill>
          <a:latin typeface="Times New Roman" pitchFamily="18" charset="0"/>
        </a:defRPr>
      </a:lvl7pPr>
      <a:lvl8pPr marL="1371600" algn="ctr" defTabSz="4572000" rtl="0" fontAlgn="base">
        <a:spcBef>
          <a:spcPct val="0"/>
        </a:spcBef>
        <a:spcAft>
          <a:spcPct val="0"/>
        </a:spcAft>
        <a:defRPr sz="22000">
          <a:solidFill>
            <a:schemeClr val="tx2"/>
          </a:solidFill>
          <a:latin typeface="Times New Roman" pitchFamily="18" charset="0"/>
        </a:defRPr>
      </a:lvl8pPr>
      <a:lvl9pPr marL="1828800" algn="ctr" defTabSz="4572000" rtl="0" fontAlgn="base">
        <a:spcBef>
          <a:spcPct val="0"/>
        </a:spcBef>
        <a:spcAft>
          <a:spcPct val="0"/>
        </a:spcAft>
        <a:defRPr sz="22000">
          <a:solidFill>
            <a:schemeClr val="tx2"/>
          </a:solidFill>
          <a:latin typeface="Times New Roman" pitchFamily="18" charset="0"/>
        </a:defRPr>
      </a:lvl9pPr>
    </p:titleStyle>
    <p:bodyStyle>
      <a:lvl1pPr marL="1714500" indent="-1714500" algn="l" defTabSz="4572000" rtl="0" eaLnBrk="0" fontAlgn="base" hangingPunct="0">
        <a:spcBef>
          <a:spcPct val="20000"/>
        </a:spcBef>
        <a:spcAft>
          <a:spcPct val="0"/>
        </a:spcAft>
        <a:buChar char="•"/>
        <a:defRPr sz="16000">
          <a:solidFill>
            <a:schemeClr val="tx1"/>
          </a:solidFill>
          <a:latin typeface="+mn-lt"/>
          <a:ea typeface="+mn-ea"/>
          <a:cs typeface="+mn-cs"/>
        </a:defRPr>
      </a:lvl1pPr>
      <a:lvl2pPr marL="3714750" indent="-1428750" algn="l" defTabSz="4572000" rtl="0" eaLnBrk="0" fontAlgn="base" hangingPunct="0">
        <a:spcBef>
          <a:spcPct val="20000"/>
        </a:spcBef>
        <a:spcAft>
          <a:spcPct val="0"/>
        </a:spcAft>
        <a:buChar char="–"/>
        <a:defRPr sz="14000">
          <a:solidFill>
            <a:schemeClr val="tx1"/>
          </a:solidFill>
          <a:latin typeface="+mn-lt"/>
        </a:defRPr>
      </a:lvl2pPr>
      <a:lvl3pPr marL="5715000" indent="-1143000" algn="l" defTabSz="4572000" rtl="0" eaLnBrk="0" fontAlgn="base" hangingPunct="0">
        <a:spcBef>
          <a:spcPct val="20000"/>
        </a:spcBef>
        <a:spcAft>
          <a:spcPct val="0"/>
        </a:spcAft>
        <a:buChar char="•"/>
        <a:defRPr sz="12000">
          <a:solidFill>
            <a:schemeClr val="tx1"/>
          </a:solidFill>
          <a:latin typeface="+mn-lt"/>
        </a:defRPr>
      </a:lvl3pPr>
      <a:lvl4pPr marL="8001000" indent="-1143000" algn="l" defTabSz="4572000" rtl="0" eaLnBrk="0" fontAlgn="base" hangingPunct="0">
        <a:spcBef>
          <a:spcPct val="20000"/>
        </a:spcBef>
        <a:spcAft>
          <a:spcPct val="0"/>
        </a:spcAft>
        <a:buChar char="–"/>
        <a:defRPr sz="10000">
          <a:solidFill>
            <a:schemeClr val="tx1"/>
          </a:solidFill>
          <a:latin typeface="+mn-lt"/>
        </a:defRPr>
      </a:lvl4pPr>
      <a:lvl5pPr marL="10287000" indent="-1143000" algn="l" defTabSz="4572000" rtl="0" eaLnBrk="0" fontAlgn="base" hangingPunct="0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5pPr>
      <a:lvl6pPr marL="10744200" indent="-1143000" algn="l" defTabSz="4572000" rtl="0" fontAlgn="base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6pPr>
      <a:lvl7pPr marL="11201400" indent="-1143000" algn="l" defTabSz="4572000" rtl="0" fontAlgn="base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7pPr>
      <a:lvl8pPr marL="11658600" indent="-1143000" algn="l" defTabSz="4572000" rtl="0" fontAlgn="base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8pPr>
      <a:lvl9pPr marL="12115800" indent="-1143000" algn="l" defTabSz="4572000" rtl="0" fontAlgn="base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AUTbleuGROU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4050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800225" y="432348"/>
            <a:ext cx="3024355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 and model of free hanging sound absorbers impact on thermal comfort</a:t>
            </a:r>
            <a:endParaRPr lang="en-US" sz="8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202025" y="3456684"/>
            <a:ext cx="1130525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Pierre LOMBARD</a:t>
            </a:r>
          </a:p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 Gobain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Recherche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 Quai Lucien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Lefranc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- 93303 Aubervilliers, FR</a:t>
            </a:r>
          </a:p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pierre.lombard@saint-gobain.com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0090" y="6480810"/>
            <a:ext cx="25203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Context</a:t>
            </a:r>
            <a:endParaRPr lang="en-US" sz="44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80135" y="7560945"/>
            <a:ext cx="972121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smtClean="0">
                <a:latin typeface="Arial" pitchFamily="34" charset="0"/>
                <a:cs typeface="Arial" pitchFamily="34" charset="0"/>
              </a:rPr>
              <a:t>Reducing temperature peaks in buildings is possible by using the thermal mass of the concrete slab. In </a:t>
            </a:r>
            <a:r>
              <a:rPr lang="en-US" sz="3200">
                <a:latin typeface="Arial" pitchFamily="34" charset="0"/>
                <a:cs typeface="Arial" pitchFamily="34" charset="0"/>
              </a:rPr>
              <a:t>Thermally Activated Building System (TABS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), heat is discharged by flowing cold water into pipes embedded into the concrete.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20090" y="12241530"/>
            <a:ext cx="46805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Quantification</a:t>
            </a:r>
            <a:endParaRPr lang="en-US" sz="44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680585" y="12601575"/>
            <a:ext cx="266433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80135" y="13321666"/>
            <a:ext cx="14761844" cy="656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We measured during few days in summer 2012 air and</a:t>
            </a:r>
          </a:p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operative temperature in two rooms of the TABS </a:t>
            </a:r>
          </a:p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building « WOOPA » (Lyon, FR).</a:t>
            </a:r>
          </a:p>
          <a:p>
            <a:pPr algn="just" eaLnBrk="1" hangingPunct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Acoustic comfort</a:t>
            </a:r>
          </a:p>
          <a:p>
            <a:pPr marL="433388"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► Covering 50% of the ceiling with sound absorbers reduces the reverberation time (500-2000 Hz) </a:t>
            </a:r>
            <a:r>
              <a:rPr lang="en-US" sz="32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from 0.9 sec to 0.4 sec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3388" algn="just" eaLnBrk="1" hangingPunct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Thermal comfort:</a:t>
            </a:r>
          </a:p>
          <a:p>
            <a:pPr marL="441325"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► Covering 50% of the ceiling with sound absorbers leads to an average increase of </a:t>
            </a:r>
            <a:r>
              <a:rPr lang="en-US" sz="32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+0.3 K of the felt temperature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41325"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► Due to the difficulty of comparing room behavior in real buildings, these measurements has to be repeated.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20090" y="20840503"/>
            <a:ext cx="50406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Thermal model</a:t>
            </a:r>
            <a:endParaRPr lang="en-US" sz="44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5040630" y="21200547"/>
            <a:ext cx="262832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1017449" y="22367617"/>
            <a:ext cx="20306466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TRNSys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17 is a software modeling the dynamic thermal behavior of buildings. Unfortunately, </a:t>
            </a:r>
          </a:p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it is not able to model properly sound absorbers. We thus propose here a thermal model </a:t>
            </a:r>
          </a:p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which will be implemented into a new plug-in. </a:t>
            </a:r>
          </a:p>
          <a:p>
            <a:pPr algn="just" eaLnBrk="1" hangingPunct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sz="32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Principle:</a:t>
            </a:r>
          </a:p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Room is divided into two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TRNSys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thermal zones separated by a layer which have the thermal properties of sound absorbers.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For a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given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ceiling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coverage ratios, heat flux and surface temperatures are computed using classical relations for convective,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transfers [1] and injected into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TRNSys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Vertical air flows are estimated with the approach proposed by Vera [3] &amp;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Zhigang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[2].</a:t>
            </a:r>
          </a:p>
          <a:p>
            <a:pPr algn="just" eaLnBrk="1" hangingPunct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sz="32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Main </a:t>
            </a:r>
            <a:r>
              <a:rPr lang="en-US" sz="32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hypothesis (compatible with </a:t>
            </a:r>
            <a:r>
              <a:rPr lang="en-US" sz="3200" i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TRNSys</a:t>
            </a:r>
            <a:r>
              <a:rPr lang="en-US" sz="3200" i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model):</a:t>
            </a:r>
            <a:endParaRPr lang="en-US" sz="3200" i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Each air node represents a volume of air perfectly mixed, characterized by only one temperature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gap between and the disposition of sound absorbers does not modify thermal transfers. Only the total surface covered by sound absorbers is considered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Vera’s work for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opening covering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&lt;20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% of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ceiling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surface may be extended to other ceiling openings areas.</a:t>
            </a:r>
          </a:p>
          <a:p>
            <a:pPr marL="457200" indent="-457200" algn="just" eaLnBrk="1" hangingPunct="1">
              <a:buFontTx/>
              <a:buChar char="-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530" y="12961620"/>
            <a:ext cx="3846195" cy="1896693"/>
          </a:xfrm>
          <a:prstGeom prst="rect">
            <a:avLst/>
          </a:prstGeom>
          <a:ln>
            <a:noFill/>
          </a:ln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4123015" y="19094588"/>
            <a:ext cx="720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000" smtClean="0">
                <a:latin typeface="Arial" pitchFamily="34" charset="0"/>
                <a:cs typeface="Arial" pitchFamily="34" charset="0"/>
              </a:rPr>
              <a:t>Increase of operative temperature computed on three different days in a room covered with 50% of sound absorbers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21920637"/>
            <a:ext cx="10081260" cy="9763323"/>
          </a:xfrm>
          <a:prstGeom prst="rect">
            <a:avLst/>
          </a:prstGeom>
          <a:ln>
            <a:noFill/>
          </a:ln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080135" y="32404050"/>
            <a:ext cx="8281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44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4680585" y="32764095"/>
            <a:ext cx="10801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6202025" y="32404050"/>
            <a:ext cx="7560944" cy="76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 and next steps</a:t>
            </a:r>
            <a:endParaRPr lang="en-US" sz="44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23762970" y="32764095"/>
            <a:ext cx="756094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080135" y="33484184"/>
            <a:ext cx="14401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Literature [4, 5] confirms that sound absorbers have a limited impact on thermal comfort (increase of air temperature &lt; 1 K) or energy efficiency (reduction of TABS cooling capacity &lt; 20%). Even if sound absorbers reduce thermal exchanges by radiation, they do not fully cover the ceiling and still allow convection. But sound absorbers disposition seems to influence thermal exchanges.</a:t>
            </a:r>
          </a:p>
          <a:p>
            <a:pPr algn="just" eaLnBrk="1" hangingPunct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Thermal model predicts an increase of operative temperature of 0.33 K for 50% coverage ratio but seems to largely under estimate impact of higher coverage ratios. 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6562071" y="33484185"/>
            <a:ext cx="147618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First measurements show that sound absorbers have a limited impact on thermal comfort in TABS buildings (+0.3 K  for 50% coverage) while they improve acoustic comfort. To help building designers to evaluate the impact of sound absorbers, we propose a first thermal model based on a two-node approach and implemented into a plug in for the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TRNSys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thermal software. </a:t>
            </a:r>
          </a:p>
          <a:p>
            <a:pPr algn="just" eaLnBrk="1" hangingPunct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In order to confirm the first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measurements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made in the WOOPA tower as well to validate the plug in, a new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set of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experiments at both lab scale and in a real building are on-going. Last, the sensitivity of the model to its input parameters will be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evaluated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1602700" y="7560945"/>
            <a:ext cx="972121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smtClean="0">
                <a:latin typeface="Arial" pitchFamily="34" charset="0"/>
                <a:cs typeface="Arial" pitchFamily="34" charset="0"/>
              </a:rPr>
              <a:t>But a large surface of concrete will degrade acoustic comfort. To restore comfort, a solution is to use Free Hanging Sound absorbers. </a:t>
            </a:r>
          </a:p>
          <a:p>
            <a:pPr algn="just" eaLnBrk="1" hangingPunct="1"/>
            <a:r>
              <a:rPr lang="en-US" sz="3200" i="1" smtClean="0">
                <a:latin typeface="Arial" pitchFamily="34" charset="0"/>
                <a:cs typeface="Arial" pitchFamily="34" charset="0"/>
              </a:rPr>
              <a:t>► The larger the surface of sound absorbers, the better the acoustic comfort.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05681" y="10690443"/>
            <a:ext cx="21992687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800" b="1" i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Is it possible to combine </a:t>
            </a:r>
            <a:r>
              <a:rPr lang="en-US" sz="4800" b="1" i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acoustic and thermal comfort in TABS buildings?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13795" y="7560945"/>
            <a:ext cx="9721215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>
                <a:latin typeface="Arial" pitchFamily="34" charset="0"/>
                <a:cs typeface="Arial" pitchFamily="34" charset="0"/>
              </a:rPr>
              <a:t>In such building, occupants exchange with the cooled ceiling by convection (~40%) and by radiation (~60%). 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sz="3200" i="1" smtClean="0">
                <a:latin typeface="Arial" pitchFamily="34" charset="0"/>
                <a:cs typeface="Arial" pitchFamily="34" charset="0"/>
              </a:rPr>
              <a:t>► The </a:t>
            </a:r>
            <a:r>
              <a:rPr lang="en-US" sz="3200" i="1">
                <a:latin typeface="Arial" pitchFamily="34" charset="0"/>
                <a:cs typeface="Arial" pitchFamily="34" charset="0"/>
              </a:rPr>
              <a:t>larger the surface of exposed concrete, the better the exchanges with the ceiling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070" y="13321665"/>
            <a:ext cx="7211432" cy="5134692"/>
          </a:xfrm>
          <a:prstGeom prst="rect">
            <a:avLst/>
          </a:prstGeom>
          <a:ln>
            <a:noFill/>
          </a:ln>
        </p:spPr>
      </p:pic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6562070" y="19094589"/>
            <a:ext cx="720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000" smtClean="0">
                <a:latin typeface="Arial" pitchFamily="34" charset="0"/>
                <a:cs typeface="Arial" pitchFamily="34" charset="0"/>
              </a:rPr>
              <a:t>Variation of reverberation time in a room covered with 50% of sound absorbers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555" y="21459825"/>
            <a:ext cx="2520315" cy="2585496"/>
          </a:xfrm>
          <a:prstGeom prst="rect">
            <a:avLst/>
          </a:prstGeom>
          <a:ln>
            <a:noFill/>
          </a:ln>
        </p:spPr>
      </p:pic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080135" y="40528236"/>
            <a:ext cx="1440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[1] F.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Incropera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al.; Fundamentals of Heat and Mass Transfer.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Wiley, 2007.</a:t>
            </a:r>
          </a:p>
          <a:p>
            <a:pPr algn="just"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[2] Li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Zhigang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Characteristics of Buoyancy Driven Natural Ventilation through Horizontal Openings.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PhD thesis, Aalborg University, 2007.</a:t>
            </a:r>
          </a:p>
          <a:p>
            <a:pPr algn="just"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[3] S. Vera.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Interzonal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Air and Moisture Transport through Large Horizontal Openings: An Integrated Experimental and Numerical Study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PhD thesis, Concordia University, 2009.</a:t>
            </a:r>
          </a:p>
          <a:p>
            <a:pPr algn="just"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[4] H.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Drotleff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al.;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Integrated sound absorption in thermally activated concrete ceilings - acoustic and thermal effectiveness of sound-absorber strips spaced at intervals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Bauphysik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33:274–286, 2011.</a:t>
            </a:r>
          </a:p>
          <a:p>
            <a:pPr algn="just"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[5] R.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Hoseggen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al.; The effect of suspended ceilings on energy performance and thermal comfort.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Energy and Buildings, 41:234–245, 2009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104494" y="1544675"/>
            <a:ext cx="2480166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W14142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970" y="13321665"/>
            <a:ext cx="7705276" cy="468058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394754" y="15242205"/>
            <a:ext cx="108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+0,3</a:t>
            </a:r>
            <a:endParaRPr lang="en-US" sz="32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7363421" y="14594304"/>
            <a:ext cx="144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+0,26</a:t>
            </a:r>
            <a:endParaRPr lang="en-US" sz="32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29523690" y="13945503"/>
            <a:ext cx="144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+0,28</a:t>
            </a:r>
            <a:endParaRPr lang="en-US" sz="32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75" y="38884860"/>
            <a:ext cx="3927764" cy="14401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02250" y="38884860"/>
            <a:ext cx="86410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This work was supported by the Saint Gobain company. We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sincerely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thanks P. Chigot and Y.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Le-Muet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, from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Saint Gobain Ecophon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786</Words>
  <Application>Microsoft Office PowerPoint</Application>
  <PresentationFormat>Personnalisé</PresentationFormat>
  <Paragraphs>57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Modèle par défaut</vt:lpstr>
      <vt:lpstr>Présentation PowerPoint</vt:lpstr>
    </vt:vector>
  </TitlesOfParts>
  <Company>Saint-Gobain Recherche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debais</dc:creator>
  <cp:lastModifiedBy>csgadm#</cp:lastModifiedBy>
  <cp:revision>158</cp:revision>
  <dcterms:created xsi:type="dcterms:W3CDTF">2002-10-21T06:19:58Z</dcterms:created>
  <dcterms:modified xsi:type="dcterms:W3CDTF">2014-04-10T08:57:42Z</dcterms:modified>
</cp:coreProperties>
</file>